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12192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ellentitel" id="{554CC439-57C5-4F9A-A894-092F6CBDBFC8}">
          <p14:sldIdLst>
            <p14:sldId id="25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Werner" initials="AW" lastIdx="1" clrIdx="0">
    <p:extLst>
      <p:ext uri="{19B8F6BF-5375-455C-9EA6-DF929625EA0E}">
        <p15:presenceInfo xmlns:p15="http://schemas.microsoft.com/office/powerpoint/2012/main" userId="S-1-5-21-1932416383-3168302894-3071409300-440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1" d="100"/>
          <a:sy n="91" d="100"/>
        </p:scale>
        <p:origin x="73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commentAuthors" Target="commentAuthors.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995312"/>
            <a:ext cx="5829300" cy="4244622"/>
          </a:xfrm>
        </p:spPr>
        <p:txBody>
          <a:bodyPr anchor="b"/>
          <a:lstStyle>
            <a:lvl1pPr algn="ctr">
              <a:defRPr sz="4500"/>
            </a:lvl1pPr>
          </a:lstStyle>
          <a:p>
            <a:r>
              <a:rPr lang="de-DE"/>
              <a:t>Mastertitelformat bearbeiten</a:t>
            </a:r>
            <a:endParaRPr lang="en-US" dirty="0"/>
          </a:p>
        </p:txBody>
      </p:sp>
      <p:sp>
        <p:nvSpPr>
          <p:cNvPr id="3" name="Subtitle 2"/>
          <p:cNvSpPr>
            <a:spLocks noGrp="1"/>
          </p:cNvSpPr>
          <p:nvPr>
            <p:ph type="subTitle" idx="1"/>
          </p:nvPr>
        </p:nvSpPr>
        <p:spPr>
          <a:xfrm>
            <a:off x="857250" y="6403623"/>
            <a:ext cx="5143500" cy="2943577"/>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38B9E5A4-2AF0-460D-B517-7E145A56AC54}" type="datetimeFigureOut">
              <a:rPr lang="de-DE" smtClean="0"/>
              <a:t>30.05.2023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24351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B9E5A4-2AF0-460D-B517-7E145A56AC54}" type="datetimeFigureOut">
              <a:rPr lang="de-DE" smtClean="0"/>
              <a:t>30.05.2023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249056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649111"/>
            <a:ext cx="1478756" cy="10332156"/>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471488" y="649111"/>
            <a:ext cx="4350544" cy="10332156"/>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B9E5A4-2AF0-460D-B517-7E145A56AC54}" type="datetimeFigureOut">
              <a:rPr lang="de-DE" smtClean="0"/>
              <a:t>30.05.2023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81560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38B9E5A4-2AF0-460D-B517-7E145A56AC54}" type="datetimeFigureOut">
              <a:rPr lang="de-DE" smtClean="0"/>
              <a:t>30.05.2023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250693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3039537"/>
            <a:ext cx="5915025" cy="5071532"/>
          </a:xfrm>
        </p:spPr>
        <p:txBody>
          <a:bodyPr anchor="b"/>
          <a:lstStyle>
            <a:lvl1pPr>
              <a:defRPr sz="4500"/>
            </a:lvl1pPr>
          </a:lstStyle>
          <a:p>
            <a:r>
              <a:rPr lang="de-DE"/>
              <a:t>Mastertitelformat bearbeiten</a:t>
            </a:r>
            <a:endParaRPr lang="en-US" dirty="0"/>
          </a:p>
        </p:txBody>
      </p:sp>
      <p:sp>
        <p:nvSpPr>
          <p:cNvPr id="3" name="Text Placeholder 2"/>
          <p:cNvSpPr>
            <a:spLocks noGrp="1"/>
          </p:cNvSpPr>
          <p:nvPr>
            <p:ph type="body" idx="1"/>
          </p:nvPr>
        </p:nvSpPr>
        <p:spPr>
          <a:xfrm>
            <a:off x="467916" y="8159048"/>
            <a:ext cx="5915025" cy="266699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38B9E5A4-2AF0-460D-B517-7E145A56AC54}" type="datetimeFigureOut">
              <a:rPr lang="de-DE" smtClean="0"/>
              <a:t>30.05.2023</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033281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sz="half" idx="1"/>
          </p:nvPr>
        </p:nvSpPr>
        <p:spPr>
          <a:xfrm>
            <a:off x="471488"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3471863" y="3245556"/>
            <a:ext cx="2914650" cy="7735712"/>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38B9E5A4-2AF0-460D-B517-7E145A56AC54}" type="datetimeFigureOut">
              <a:rPr lang="de-DE" smtClean="0"/>
              <a:t>30.05.2023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388809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649114"/>
            <a:ext cx="5915025" cy="2356556"/>
          </a:xfrm>
        </p:spPr>
        <p:txBody>
          <a:bodyPr/>
          <a:lstStyle/>
          <a:p>
            <a:r>
              <a:rPr lang="de-DE"/>
              <a:t>Mastertitelformat bearbeiten</a:t>
            </a:r>
            <a:endParaRPr lang="en-US" dirty="0"/>
          </a:p>
        </p:txBody>
      </p:sp>
      <p:sp>
        <p:nvSpPr>
          <p:cNvPr id="3" name="Text Placeholder 2"/>
          <p:cNvSpPr>
            <a:spLocks noGrp="1"/>
          </p:cNvSpPr>
          <p:nvPr>
            <p:ph type="body" idx="1"/>
          </p:nvPr>
        </p:nvSpPr>
        <p:spPr>
          <a:xfrm>
            <a:off x="472381" y="2988734"/>
            <a:ext cx="2901255"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4" name="Content Placeholder 3"/>
          <p:cNvSpPr>
            <a:spLocks noGrp="1"/>
          </p:cNvSpPr>
          <p:nvPr>
            <p:ph sz="half" idx="2"/>
          </p:nvPr>
        </p:nvSpPr>
        <p:spPr>
          <a:xfrm>
            <a:off x="472381" y="4453467"/>
            <a:ext cx="2901255"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3471863" y="2988734"/>
            <a:ext cx="2915543" cy="146473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a:t>Mastertextformat bearbeiten</a:t>
            </a:r>
          </a:p>
        </p:txBody>
      </p:sp>
      <p:sp>
        <p:nvSpPr>
          <p:cNvPr id="6" name="Content Placeholder 5"/>
          <p:cNvSpPr>
            <a:spLocks noGrp="1"/>
          </p:cNvSpPr>
          <p:nvPr>
            <p:ph sz="quarter" idx="4"/>
          </p:nvPr>
        </p:nvSpPr>
        <p:spPr>
          <a:xfrm>
            <a:off x="3471863" y="4453467"/>
            <a:ext cx="2915543" cy="6550379"/>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38B9E5A4-2AF0-460D-B517-7E145A56AC54}" type="datetimeFigureOut">
              <a:rPr lang="de-DE" smtClean="0"/>
              <a:t>30.05.2023</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107309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38B9E5A4-2AF0-460D-B517-7E145A56AC54}" type="datetimeFigureOut">
              <a:rPr lang="de-DE" smtClean="0"/>
              <a:t>30.05.2023</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3924296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B9E5A4-2AF0-460D-B517-7E145A56AC54}" type="datetimeFigureOut">
              <a:rPr lang="de-DE" smtClean="0"/>
              <a:t>30.05.2023</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1314362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Content Placeholder 2"/>
          <p:cNvSpPr>
            <a:spLocks noGrp="1"/>
          </p:cNvSpPr>
          <p:nvPr>
            <p:ph idx="1"/>
          </p:nvPr>
        </p:nvSpPr>
        <p:spPr>
          <a:xfrm>
            <a:off x="2915543" y="1755425"/>
            <a:ext cx="3471863" cy="8664222"/>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38B9E5A4-2AF0-460D-B517-7E145A56AC54}" type="datetimeFigureOut">
              <a:rPr lang="de-DE" smtClean="0"/>
              <a:t>30.05.2023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2490058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12800"/>
            <a:ext cx="2211884" cy="2844800"/>
          </a:xfrm>
        </p:spPr>
        <p:txBody>
          <a:bodyPr anchor="b"/>
          <a:lstStyle>
            <a:lvl1pPr>
              <a:defRPr sz="2400"/>
            </a:lvl1pPr>
          </a:lstStyle>
          <a:p>
            <a:r>
              <a:rPr lang="de-DE"/>
              <a:t>Mastertitelformat bearbeiten</a:t>
            </a:r>
            <a:endParaRPr lang="en-US" dirty="0"/>
          </a:p>
        </p:txBody>
      </p:sp>
      <p:sp>
        <p:nvSpPr>
          <p:cNvPr id="3" name="Picture Placeholder 2"/>
          <p:cNvSpPr>
            <a:spLocks noGrp="1" noChangeAspect="1"/>
          </p:cNvSpPr>
          <p:nvPr>
            <p:ph type="pic" idx="1"/>
          </p:nvPr>
        </p:nvSpPr>
        <p:spPr>
          <a:xfrm>
            <a:off x="2915543" y="1755425"/>
            <a:ext cx="3471863" cy="8664222"/>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3657600"/>
            <a:ext cx="2211884" cy="677615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Mastertextformat bearbeiten</a:t>
            </a:r>
          </a:p>
        </p:txBody>
      </p:sp>
      <p:sp>
        <p:nvSpPr>
          <p:cNvPr id="5" name="Date Placeholder 4"/>
          <p:cNvSpPr>
            <a:spLocks noGrp="1"/>
          </p:cNvSpPr>
          <p:nvPr>
            <p:ph type="dt" sz="half" idx="10"/>
          </p:nvPr>
        </p:nvSpPr>
        <p:spPr/>
        <p:txBody>
          <a:bodyPr/>
          <a:lstStyle/>
          <a:p>
            <a:fld id="{38B9E5A4-2AF0-460D-B517-7E145A56AC54}" type="datetimeFigureOut">
              <a:rPr lang="de-DE" smtClean="0"/>
              <a:t>30.05.2023</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E44001E4-921B-45B9-B927-9367FCA12961}" type="slidenum">
              <a:rPr lang="de-DE" smtClean="0"/>
              <a:t>‹Nr.›</a:t>
            </a:fld>
            <a:endParaRPr lang="de-DE"/>
          </a:p>
        </p:txBody>
      </p:sp>
    </p:spTree>
    <p:extLst>
      <p:ext uri="{BB962C8B-B14F-4D97-AF65-F5344CB8AC3E}">
        <p14:creationId xmlns:p14="http://schemas.microsoft.com/office/powerpoint/2010/main" val="5276182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649114"/>
            <a:ext cx="5915025" cy="2356556"/>
          </a:xfrm>
          <a:prstGeom prst="rect">
            <a:avLst/>
          </a:prstGeom>
        </p:spPr>
        <p:txBody>
          <a:bodyPr vert="horz" lIns="91440" tIns="45720" rIns="91440" bIns="45720" rtlCol="0" anchor="ctr">
            <a:normAutofit/>
          </a:bodyPr>
          <a:lstStyle/>
          <a:p>
            <a:r>
              <a:rPr lang="de-DE"/>
              <a:t>Mastertitelformat bearbeiten</a:t>
            </a:r>
            <a:endParaRPr lang="en-US" dirty="0"/>
          </a:p>
        </p:txBody>
      </p:sp>
      <p:sp>
        <p:nvSpPr>
          <p:cNvPr id="3" name="Text Placeholder 2"/>
          <p:cNvSpPr>
            <a:spLocks noGrp="1"/>
          </p:cNvSpPr>
          <p:nvPr>
            <p:ph type="body" idx="1"/>
          </p:nvPr>
        </p:nvSpPr>
        <p:spPr>
          <a:xfrm>
            <a:off x="471488" y="3245556"/>
            <a:ext cx="5915025" cy="7735712"/>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471488" y="11300181"/>
            <a:ext cx="1543050" cy="649111"/>
          </a:xfrm>
          <a:prstGeom prst="rect">
            <a:avLst/>
          </a:prstGeom>
        </p:spPr>
        <p:txBody>
          <a:bodyPr vert="horz" lIns="91440" tIns="45720" rIns="91440" bIns="45720" rtlCol="0" anchor="ctr"/>
          <a:lstStyle>
            <a:lvl1pPr algn="l">
              <a:defRPr sz="900">
                <a:solidFill>
                  <a:schemeClr val="tx1">
                    <a:tint val="75000"/>
                  </a:schemeClr>
                </a:solidFill>
              </a:defRPr>
            </a:lvl1pPr>
          </a:lstStyle>
          <a:p>
            <a:fld id="{38B9E5A4-2AF0-460D-B517-7E145A56AC54}" type="datetimeFigureOut">
              <a:rPr lang="de-DE" smtClean="0"/>
              <a:t>30.05.2023</a:t>
            </a:fld>
            <a:endParaRPr lang="de-DE"/>
          </a:p>
        </p:txBody>
      </p:sp>
      <p:sp>
        <p:nvSpPr>
          <p:cNvPr id="5" name="Footer Placeholder 4"/>
          <p:cNvSpPr>
            <a:spLocks noGrp="1"/>
          </p:cNvSpPr>
          <p:nvPr>
            <p:ph type="ftr" sz="quarter" idx="3"/>
          </p:nvPr>
        </p:nvSpPr>
        <p:spPr>
          <a:xfrm>
            <a:off x="2271713" y="11300181"/>
            <a:ext cx="2314575" cy="649111"/>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4843463" y="11300181"/>
            <a:ext cx="1543050" cy="649111"/>
          </a:xfrm>
          <a:prstGeom prst="rect">
            <a:avLst/>
          </a:prstGeom>
        </p:spPr>
        <p:txBody>
          <a:bodyPr vert="horz" lIns="91440" tIns="45720" rIns="91440" bIns="45720" rtlCol="0" anchor="ctr"/>
          <a:lstStyle>
            <a:lvl1pPr algn="r">
              <a:defRPr sz="900">
                <a:solidFill>
                  <a:schemeClr val="tx1">
                    <a:tint val="75000"/>
                  </a:schemeClr>
                </a:solidFill>
              </a:defRPr>
            </a:lvl1pPr>
          </a:lstStyle>
          <a:p>
            <a:fld id="{E44001E4-921B-45B9-B927-9367FCA12961}" type="slidenum">
              <a:rPr lang="de-DE" smtClean="0"/>
              <a:t>‹Nr.›</a:t>
            </a:fld>
            <a:endParaRPr lang="de-DE"/>
          </a:p>
        </p:txBody>
      </p:sp>
    </p:spTree>
    <p:extLst>
      <p:ext uri="{BB962C8B-B14F-4D97-AF65-F5344CB8AC3E}">
        <p14:creationId xmlns:p14="http://schemas.microsoft.com/office/powerpoint/2010/main" val="30490634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s.neller@visucom.de"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AAFB9D-D0ED-4A1F-AB9F-7907FA3FDEC7}"/>
              </a:ext>
            </a:extLst>
          </p:cNvPr>
          <p:cNvSpPr>
            <a:spLocks noGrp="1"/>
          </p:cNvSpPr>
          <p:nvPr>
            <p:ph type="ctrTitle"/>
          </p:nvPr>
        </p:nvSpPr>
        <p:spPr>
          <a:xfrm>
            <a:off x="299802" y="2458388"/>
            <a:ext cx="6340841" cy="1603946"/>
          </a:xfrm>
        </p:spPr>
        <p:txBody>
          <a:bodyPr>
            <a:normAutofit/>
          </a:bodyPr>
          <a:lstStyle/>
          <a:p>
            <a:pPr algn="just"/>
            <a:r>
              <a:rPr lang="de-DE" sz="1200" dirty="0">
                <a:latin typeface="TheSansOffice" panose="020B0503040302060204" pitchFamily="34" charset="0"/>
              </a:rPr>
              <a:t>Die </a:t>
            </a:r>
            <a:r>
              <a:rPr lang="de-DE" sz="1200" dirty="0" err="1">
                <a:latin typeface="TheSansOffice" panose="020B0503040302060204" pitchFamily="34" charset="0"/>
              </a:rPr>
              <a:t>Visucom</a:t>
            </a:r>
            <a:r>
              <a:rPr lang="de-DE" sz="1200" dirty="0">
                <a:latin typeface="TheSansOffice" panose="020B0503040302060204" pitchFamily="34" charset="0"/>
              </a:rPr>
              <a:t> GmbH ist ein Unternehmen der </a:t>
            </a:r>
            <a:r>
              <a:rPr lang="de-DE" sz="1200" dirty="0" err="1">
                <a:latin typeface="TheSansOffice" panose="020B0503040302060204" pitchFamily="34" charset="0"/>
              </a:rPr>
              <a:t>Converge</a:t>
            </a:r>
            <a:r>
              <a:rPr lang="de-DE" sz="1200" dirty="0">
                <a:latin typeface="TheSansOffice" panose="020B0503040302060204" pitchFamily="34" charset="0"/>
              </a:rPr>
              <a:t> Group und stattet seit 1989 Schulungs- und Konferenzräume aus. Wir genießen einen exzellenten Ruf für neutrale Beratung, Planung und Ausstattung für alle marktführenden Geräte wie </a:t>
            </a:r>
            <a:r>
              <a:rPr lang="de-DE" sz="1200" dirty="0" err="1">
                <a:latin typeface="TheSansOffice" panose="020B0503040302060204" pitchFamily="34" charset="0"/>
              </a:rPr>
              <a:t>Beamer</a:t>
            </a:r>
            <a:r>
              <a:rPr lang="de-DE" sz="1200" dirty="0">
                <a:latin typeface="TheSansOffice" panose="020B0503040302060204" pitchFamily="34" charset="0"/>
              </a:rPr>
              <a:t>, Dokumentenkameras, interaktive Tafelanlagen und Bildschirme. Wir liefern und montieren für Schulen und öffentlichen Einrichtungen grüne Schultafeln, interaktive Whiteboards und auch Displays. Mit unserer eigenen Tafelproduktion gehören wir zu dem Marktführer der Branche. Wir entwickeln uns ständig weiter und benötigen ab sofort in Festanstellung Deine Unterstützung für den </a:t>
            </a:r>
            <a:r>
              <a:rPr lang="de-DE" sz="1200" b="1" dirty="0">
                <a:latin typeface="TheSansOffice" panose="020B0503040302060204" pitchFamily="34" charset="0"/>
              </a:rPr>
              <a:t>Standort</a:t>
            </a:r>
            <a:r>
              <a:rPr lang="de-DE" sz="1200" dirty="0">
                <a:latin typeface="TheSansOffice" panose="020B0503040302060204" pitchFamily="34" charset="0"/>
              </a:rPr>
              <a:t> </a:t>
            </a:r>
            <a:r>
              <a:rPr lang="de-DE" sz="1200" b="1" dirty="0">
                <a:latin typeface="TheSansOffice" panose="020B0503040302060204" pitchFamily="34" charset="0"/>
              </a:rPr>
              <a:t>35708 Haiger</a:t>
            </a:r>
            <a:r>
              <a:rPr lang="de-DE" sz="1200" dirty="0">
                <a:latin typeface="TheSansOffice" panose="020B0503040302060204" pitchFamily="34" charset="0"/>
              </a:rPr>
              <a:t> als</a:t>
            </a:r>
            <a:endParaRPr lang="de-DE" sz="1050" dirty="0">
              <a:latin typeface="TheSansOffice" panose="020B0503040302060204" pitchFamily="34" charset="0"/>
            </a:endParaRPr>
          </a:p>
        </p:txBody>
      </p:sp>
      <p:sp>
        <p:nvSpPr>
          <p:cNvPr id="3" name="Untertitel 2">
            <a:extLst>
              <a:ext uri="{FF2B5EF4-FFF2-40B4-BE49-F238E27FC236}">
                <a16:creationId xmlns:a16="http://schemas.microsoft.com/office/drawing/2014/main" id="{E540C82D-DC98-43EF-BB37-3B6E21E5907F}"/>
              </a:ext>
            </a:extLst>
          </p:cNvPr>
          <p:cNvSpPr>
            <a:spLocks noGrp="1"/>
          </p:cNvSpPr>
          <p:nvPr>
            <p:ph type="subTitle" idx="1"/>
          </p:nvPr>
        </p:nvSpPr>
        <p:spPr>
          <a:xfrm>
            <a:off x="299802" y="4162425"/>
            <a:ext cx="6258396" cy="7589864"/>
          </a:xfrm>
        </p:spPr>
        <p:txBody>
          <a:bodyPr>
            <a:normAutofit/>
          </a:bodyPr>
          <a:lstStyle/>
          <a:p>
            <a:r>
              <a:rPr lang="de-DE" sz="2400" b="1" dirty="0">
                <a:latin typeface="Corbel Light" panose="020B0303020204020204" pitchFamily="34" charset="0"/>
              </a:rPr>
              <a:t>Mitarbeiter (m/w/d) in der Schultafel-Produktion</a:t>
            </a:r>
          </a:p>
          <a:p>
            <a:endParaRPr lang="de-DE" sz="1250" dirty="0">
              <a:latin typeface="Corbel Light" panose="020B0303020204020204" pitchFamily="34" charset="0"/>
              <a:ea typeface="Calibri" panose="020F0502020204030204" pitchFamily="34" charset="0"/>
              <a:cs typeface="Times New Roman" panose="02020603050405020304" pitchFamily="18" charset="0"/>
            </a:endParaRPr>
          </a:p>
          <a:p>
            <a:pPr lvl="0" algn="just"/>
            <a:r>
              <a:rPr lang="de-DE" sz="1200" b="1" dirty="0">
                <a:latin typeface="TheSansOffice" panose="020B0503040302060204" pitchFamily="34" charset="0"/>
                <a:ea typeface="Calibri" panose="020F0502020204030204" pitchFamily="34" charset="0"/>
                <a:cs typeface="Times New Roman" panose="02020603050405020304" pitchFamily="18" charset="0"/>
              </a:rPr>
              <a:t>Welche Aufgaben erwarten Dich?</a:t>
            </a:r>
            <a:endParaRPr lang="de-DE" sz="1200" dirty="0">
              <a:latin typeface="TheSansOffice" panose="020B0503040302060204" pitchFamily="34" charset="0"/>
              <a:ea typeface="Calibri" panose="020F0502020204030204" pitchFamily="34" charset="0"/>
              <a:cs typeface="Times New Roman" panose="02020603050405020304" pitchFamily="18" charset="0"/>
            </a:endParaRPr>
          </a:p>
          <a:p>
            <a:pPr marL="628650" lvl="1" indent="-2857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Vor Ort in unserer werkseigenen Produktion Fertigung von interaktive Tafelsysteme, Whiteboards und interaktive Displays und Schultafeln</a:t>
            </a:r>
          </a:p>
          <a:p>
            <a:pPr marL="628650" lvl="1" indent="-2857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Zusammenbau von Tafel-Systemen</a:t>
            </a:r>
          </a:p>
          <a:p>
            <a:pPr marL="628650" lvl="1" indent="-2857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Verleimen von Blech-Zuschnitten auf HDF-Platten</a:t>
            </a:r>
          </a:p>
          <a:p>
            <a:pPr marL="628650" lvl="1" indent="-2857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Verkleben von Umrahmungs-Profilen an Schultafeln</a:t>
            </a:r>
          </a:p>
          <a:p>
            <a:pPr lvl="0" algn="just"/>
            <a:endParaRPr lang="de-DE" sz="1200" b="1">
              <a:latin typeface="TheSansOffice" panose="020B0503040302060204" pitchFamily="34" charset="0"/>
              <a:ea typeface="Calibri" panose="020F0502020204030204" pitchFamily="34" charset="0"/>
              <a:cs typeface="Times New Roman" panose="02020603050405020304" pitchFamily="18" charset="0"/>
            </a:endParaRPr>
          </a:p>
          <a:p>
            <a:pPr lvl="0" algn="just"/>
            <a:r>
              <a:rPr lang="de-DE" sz="1200" b="1">
                <a:latin typeface="TheSansOffice" panose="020B0503040302060204" pitchFamily="34" charset="0"/>
                <a:ea typeface="Calibri" panose="020F0502020204030204" pitchFamily="34" charset="0"/>
                <a:cs typeface="Times New Roman" panose="02020603050405020304" pitchFamily="18" charset="0"/>
              </a:rPr>
              <a:t>Was </a:t>
            </a:r>
            <a:r>
              <a:rPr lang="de-DE" sz="1200" b="1" dirty="0">
                <a:latin typeface="TheSansOffice" panose="020B0503040302060204" pitchFamily="34" charset="0"/>
                <a:ea typeface="Calibri" panose="020F0502020204030204" pitchFamily="34" charset="0"/>
                <a:cs typeface="Times New Roman" panose="02020603050405020304" pitchFamily="18" charset="0"/>
              </a:rPr>
              <a:t>solltest Du mitbringen?</a:t>
            </a:r>
            <a:endParaRPr lang="de-DE" sz="1200" dirty="0">
              <a:latin typeface="TheSansOffice" panose="020B0503040302060204" pitchFamily="34" charset="0"/>
              <a:ea typeface="Calibri" panose="020F0502020204030204" pitchFamily="34" charset="0"/>
              <a:cs typeface="Times New Roman" panose="02020603050405020304" pitchFamily="18" charset="0"/>
            </a:endParaRPr>
          </a:p>
          <a:p>
            <a:pPr marL="514350" lvl="1" indent="-1714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handwerkliches Geschick und technisches Verständnis</a:t>
            </a:r>
          </a:p>
          <a:p>
            <a:pPr marL="514350" lvl="1" indent="-1714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Berufserfahrung in einem handwerklichen Beruf ist von Vorteil, aber nicht Bedingung</a:t>
            </a:r>
          </a:p>
          <a:p>
            <a:pPr marL="514350" lvl="1" indent="-1714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Lern- und Einsatzbereitschaft</a:t>
            </a:r>
          </a:p>
          <a:p>
            <a:pPr marL="514350" lvl="1" indent="-171450" algn="just">
              <a:buFont typeface="Arial" panose="020B0604020202020204" pitchFamily="34" charset="0"/>
              <a:buChar char="•"/>
            </a:pPr>
            <a:r>
              <a:rPr lang="de-DE" sz="1200" dirty="0">
                <a:latin typeface="TheSansOffice" panose="020B0503040302060204" pitchFamily="34" charset="0"/>
                <a:ea typeface="Calibri" panose="020F0502020204030204" pitchFamily="34" charset="0"/>
                <a:cs typeface="Times New Roman" panose="02020603050405020304" pitchFamily="18" charset="0"/>
              </a:rPr>
              <a:t>Teamfähigkeit und Zuverlässigkeit sowie Hands-on-Mentalität</a:t>
            </a:r>
          </a:p>
          <a:p>
            <a:pPr marL="514350" lvl="1" indent="-171450" algn="just">
              <a:buFont typeface="Arial" panose="020B0604020202020204" pitchFamily="34" charset="0"/>
              <a:buChar char="•"/>
            </a:pPr>
            <a:endParaRPr lang="en-US" sz="1200" dirty="0">
              <a:latin typeface="TheSansOffice" panose="020B0503040302060204" pitchFamily="34" charset="0"/>
            </a:endParaRPr>
          </a:p>
          <a:p>
            <a:pPr lvl="0" algn="just"/>
            <a:r>
              <a:rPr lang="de-DE" sz="1200" b="1" dirty="0">
                <a:latin typeface="TheSansOffice" panose="020B0503040302060204" pitchFamily="34" charset="0"/>
                <a:ea typeface="Calibri" panose="020F0502020204030204" pitchFamily="34" charset="0"/>
                <a:cs typeface="Times New Roman" panose="02020603050405020304" pitchFamily="18" charset="0"/>
              </a:rPr>
              <a:t>Warum  VISUCOM?  Wir bieten</a:t>
            </a:r>
            <a:endParaRPr lang="de-DE" sz="1200" dirty="0">
              <a:latin typeface="TheSansOffice" panose="020B0503040302060204" pitchFamily="34" charset="0"/>
              <a:ea typeface="Calibri" panose="020F0502020204030204" pitchFamily="34" charset="0"/>
              <a:cs typeface="Times New Roman" panose="02020603050405020304" pitchFamily="18" charset="0"/>
            </a:endParaRPr>
          </a:p>
          <a:p>
            <a:pPr marL="514350" lvl="1" indent="-171450" algn="just">
              <a:buFont typeface="Arial" panose="020B0604020202020204" pitchFamily="34" charset="0"/>
              <a:buChar char="•"/>
            </a:pPr>
            <a:r>
              <a:rPr lang="de-DE" sz="1200" dirty="0">
                <a:latin typeface="TheSansOffice" panose="020B0503040302060204" pitchFamily="34" charset="0"/>
                <a:cs typeface="Calibri" panose="020F0502020204030204" pitchFamily="34" charset="0"/>
              </a:rPr>
              <a:t>ein vielseitiges Aufgabengebiet </a:t>
            </a:r>
          </a:p>
          <a:p>
            <a:pPr marL="514350" lvl="1" indent="-171450" algn="just">
              <a:buFont typeface="Arial" panose="020B0604020202020204" pitchFamily="34" charset="0"/>
              <a:buChar char="•"/>
            </a:pPr>
            <a:r>
              <a:rPr lang="de-DE" sz="1200" dirty="0">
                <a:latin typeface="TheSansOffice" panose="020B0503040302060204" pitchFamily="34" charset="0"/>
                <a:cs typeface="Calibri" panose="020F0502020204030204" pitchFamily="34" charset="0"/>
              </a:rPr>
              <a:t>einen zukunftssicheren Arbeitsplatz in einem gut positionierten, mittelständischen Unternehmen</a:t>
            </a:r>
            <a:endParaRPr lang="de-DE" sz="1200" dirty="0">
              <a:latin typeface="TheSansOffice" panose="020B0503040302060204" pitchFamily="34" charset="0"/>
            </a:endParaRPr>
          </a:p>
          <a:p>
            <a:pPr marL="514350" lvl="1" indent="-171450" algn="just">
              <a:buFont typeface="Arial" panose="020B0604020202020204" pitchFamily="34" charset="0"/>
              <a:buChar char="•"/>
            </a:pPr>
            <a:r>
              <a:rPr lang="de-DE" sz="1200" dirty="0">
                <a:latin typeface="TheSansOffice" panose="020B0503040302060204" pitchFamily="34" charset="0"/>
                <a:cs typeface="Calibri" panose="020F0502020204030204" pitchFamily="34" charset="0"/>
              </a:rPr>
              <a:t>leistungsgerechte Vergütung, 30 Tage Urlaub und die Möglichkeit der betrieblichen Altersvorsorge mit Arbeitgeberzuschuss</a:t>
            </a:r>
          </a:p>
          <a:p>
            <a:pPr marL="514350" lvl="1" indent="-171450" algn="just">
              <a:buFont typeface="Arial" panose="020B0604020202020204" pitchFamily="34" charset="0"/>
              <a:buChar char="•"/>
            </a:pPr>
            <a:r>
              <a:rPr lang="de-DE" sz="1200" dirty="0">
                <a:latin typeface="TheSansOffice" panose="020B0503040302060204" pitchFamily="34" charset="0"/>
                <a:cs typeface="Calibri" panose="020F0502020204030204" pitchFamily="34" charset="0"/>
              </a:rPr>
              <a:t>eine familiäre Atmosphäre in einem motivierten Team mit angenehmem Arbeitsklima</a:t>
            </a:r>
            <a:endParaRPr lang="de-DE" sz="1200" dirty="0">
              <a:latin typeface="TheSansOffice" panose="020B0503040302060204" pitchFamily="34" charset="0"/>
            </a:endParaRPr>
          </a:p>
          <a:p>
            <a:pPr lvl="1" algn="just"/>
            <a:endParaRPr lang="de-DE" sz="1200" dirty="0">
              <a:latin typeface="TheSansOffice" panose="020B0503040302060204" pitchFamily="34" charset="0"/>
              <a:cs typeface="Calibri" panose="020F0502020204030204" pitchFamily="34" charset="0"/>
            </a:endParaRPr>
          </a:p>
          <a:p>
            <a:pPr lvl="1" algn="just"/>
            <a:r>
              <a:rPr lang="de-DE" sz="1200" dirty="0">
                <a:latin typeface="TheSansOffice" panose="020B0503040302060204" pitchFamily="34" charset="0"/>
              </a:rPr>
              <a:t>Für Fragen steht Dir Masallah Gündüz telefonisch unter 0160/8147417 zur Verfügung.</a:t>
            </a:r>
          </a:p>
          <a:p>
            <a:pPr lvl="1" algn="just"/>
            <a:endParaRPr lang="de-DE" sz="1200" dirty="0">
              <a:latin typeface="TheSansOffice" panose="020B0503040302060204" pitchFamily="34" charset="0"/>
            </a:endParaRPr>
          </a:p>
          <a:p>
            <a:pPr lvl="1" algn="just"/>
            <a:r>
              <a:rPr lang="de-DE" sz="1200" dirty="0">
                <a:latin typeface="TheSansOffice" panose="020B0503040302060204" pitchFamily="34" charset="0"/>
              </a:rPr>
              <a:t>Bitte sende uns unter dem Betreff „Schultafel-Produktion“ Deine Bewerbungsunterlagen an </a:t>
            </a:r>
            <a:r>
              <a:rPr lang="de-DE" sz="1200" dirty="0">
                <a:latin typeface="TheSansOffice" panose="020B0503040302060204" pitchFamily="34" charset="0"/>
                <a:hlinkClick r:id="rId2"/>
              </a:rPr>
              <a:t>s.neller@visucom.de</a:t>
            </a:r>
            <a:r>
              <a:rPr lang="de-DE" sz="1200" dirty="0">
                <a:latin typeface="TheSansOffice" panose="020B0503040302060204" pitchFamily="34" charset="0"/>
              </a:rPr>
              <a:t>. Wir melden uns anschließend gerne bei dir persönlich.</a:t>
            </a:r>
          </a:p>
        </p:txBody>
      </p:sp>
      <p:pic>
        <p:nvPicPr>
          <p:cNvPr id="5" name="Grafik 4">
            <a:extLst>
              <a:ext uri="{FF2B5EF4-FFF2-40B4-BE49-F238E27FC236}">
                <a16:creationId xmlns:a16="http://schemas.microsoft.com/office/drawing/2014/main" id="{E6D4F525-8562-4192-BA15-80EBD82FB51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6858000" cy="2458387"/>
          </a:xfrm>
          <a:prstGeom prst="rect">
            <a:avLst/>
          </a:prstGeom>
        </p:spPr>
      </p:pic>
      <p:pic>
        <p:nvPicPr>
          <p:cNvPr id="6" name="Grafik 5" descr="Ein Bild, das Text, ClipArt enthält.&#10;&#10;Automatisch generierte Beschreibung">
            <a:extLst>
              <a:ext uri="{FF2B5EF4-FFF2-40B4-BE49-F238E27FC236}">
                <a16:creationId xmlns:a16="http://schemas.microsoft.com/office/drawing/2014/main" id="{D4E511DD-A8BC-4B18-80A9-93F6709ADC1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6548" y="11197544"/>
            <a:ext cx="1771650" cy="457835"/>
          </a:xfrm>
          <a:prstGeom prst="rect">
            <a:avLst/>
          </a:prstGeom>
          <a:noFill/>
          <a:ln>
            <a:noFill/>
          </a:ln>
        </p:spPr>
      </p:pic>
    </p:spTree>
    <p:extLst>
      <p:ext uri="{BB962C8B-B14F-4D97-AF65-F5344CB8AC3E}">
        <p14:creationId xmlns:p14="http://schemas.microsoft.com/office/powerpoint/2010/main" val="2271331400"/>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252</Words>
  <Application>Microsoft Office PowerPoint</Application>
  <PresentationFormat>Breitbild</PresentationFormat>
  <Paragraphs>24</Paragraphs>
  <Slides>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vt:i4>
      </vt:variant>
    </vt:vector>
  </HeadingPairs>
  <TitlesOfParts>
    <vt:vector size="7" baseType="lpstr">
      <vt:lpstr>Arial</vt:lpstr>
      <vt:lpstr>Calibri</vt:lpstr>
      <vt:lpstr>Calibri Light</vt:lpstr>
      <vt:lpstr>Corbel Light</vt:lpstr>
      <vt:lpstr>TheSansOffice</vt:lpstr>
      <vt:lpstr>Office</vt:lpstr>
      <vt:lpstr>Die Visucom GmbH ist ein Unternehmen der Converge Group und stattet seit 1989 Schulungs- und Konferenzräume aus. Wir genießen einen exzellenten Ruf für neutrale Beratung, Planung und Ausstattung für alle marktführenden Geräte wie Beamer, Dokumentenkameras, interaktive Tafelanlagen und Bildschirme. Wir liefern und montieren für Schulen und öffentlichen Einrichtungen grüne Schultafeln, interaktive Whiteboards und auch Displays. Mit unserer eigenen Tafelproduktion gehören wir zu dem Marktführer der Branche. Wir entwickeln uns ständig weiter und benötigen ab sofort in Festanstellung Deine Unterstützung für den Standort 35708 Haiger 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Visucom GmbH ist ein Unternehmen der Converge Group und stattet seit 1989 Schulungs- und Konferenzräume aus. Wir genießen einen exzellenten Ruf für neutrale Beratung, Planung und Ausstattung für alle marktführenden Geräte wie Beamer, Dokumentenkameras, interaktive Tafelanlagen und Bildschirme. Wir liefern und montieren für Schulen und öffentlichen Einrichtungen grüne Schultafeln, interaktive Whiteboards und auch Displays. Mit unserer eigenen Tafelproduktion gehören wir zu dem Marktführer der Branche. Wir entwickeln uns ständig weiter und benötigen ab sofort in Festanstellung Deine Unterstützung für den Standort 75045 Walzbachtal als</dc:title>
  <dc:creator>Anne Werner</dc:creator>
  <cp:lastModifiedBy>Sarah  Neller</cp:lastModifiedBy>
  <cp:revision>20</cp:revision>
  <dcterms:created xsi:type="dcterms:W3CDTF">2023-01-26T12:54:16Z</dcterms:created>
  <dcterms:modified xsi:type="dcterms:W3CDTF">2023-05-30T13:40:52Z</dcterms:modified>
</cp:coreProperties>
</file>